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990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4988-E0E4-4780-9EA4-6DF131915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C4571-ED21-46BE-89B8-41717E3E3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57083-4E3B-4646-A88A-4AF85DB2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BFE70-1C41-45EE-8A01-096A2E41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932BD-1C96-4F09-BD8F-CE6977BA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7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22646-6FF2-43FD-918D-AB2CA334C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B72B5-7D5C-42CC-A176-EE1409044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0E9A-326A-4BAB-A016-B9D475920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991F1-3F7E-453F-B078-EDB6EC1F6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66687-E842-4074-B9C0-39A70A270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6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D503-D04C-4497-89C6-27DDD193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F7B8A-E1A4-4BE1-98BF-EDEC29AA7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EC03C-8397-4646-8CAA-EE487093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F9625-53A9-4241-80BF-BF88AD78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8C050-4794-446D-896D-AAC3FE86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3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29EC-42FE-41B0-A8AC-D78EC14B6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D9C9A-8703-4E71-8144-2E23B68FA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D8BFE-7390-455A-95B4-1421C7989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69CC5-A542-45FA-899E-FCD50BD0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ED22E-F241-40EC-B867-C1E20CF0D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47534-99E0-43BB-B17F-084714C7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8DA4-9459-420E-816A-7C26F2DD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FCDF3-F7B8-479C-8EFB-E51CD5FE7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7A435-9107-4B72-9A25-12D6A28C1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5AC07B-629D-424D-B201-F6C6DE961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3C09F-64CB-4AEA-B1F4-4461CED27A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CFF0FC-1F3E-4D11-93CB-C8E79AC52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443453-8A2A-4CCB-AC54-43D4E085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B4CEB-24E3-4263-A535-A2E7DB5D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0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1649B-B57B-473F-9082-7D00473D1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E3F20-6D92-475D-813D-A9BB1530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28CA61-95E5-426C-B232-3E723CC0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844DF-B084-488E-9832-9F91EAF2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7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DB330A-A6C5-42B5-9F63-9F0C7594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04158-2169-4085-AC74-475D6291B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B8FEC-61A1-4923-AA5F-C27E13D8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4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4920D-1191-410C-A7F3-A5E77EAE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A7A5C-8117-4A08-84BB-3F290558A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934F7-1F35-4ACB-9CEC-A2B3A4CDF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78601-A6F6-4DCB-B2C0-EE545B5A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A4BA8-589A-4158-AE95-7FF6E1E2A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AEBFB-1429-4A85-BD0F-7A453C6C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4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1F1FB-6A52-42F2-A3C3-0616B8FD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7D324-E430-4F39-84EC-8892FCE7D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B9E70-A5AC-4113-BD7F-335529940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B3D32-4DB9-4901-8FA2-4864549C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29176-4504-4D84-A3F8-65978D687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F9DA0-3A98-45D3-8A30-34667087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4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A7292-D3EF-4998-AF4D-49CE47039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68889-F3A5-40A2-941B-127B51CAF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5A802-3747-4463-95F2-DBF2EF46B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F5B05-EE90-4E38-9FCA-FB00C5BE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65030-BA0D-4320-89EA-8EDABAB4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5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5867BF-B6CF-4110-B5B2-8ED58712CB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1E4D4-D2B7-4092-8991-447BD7241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698D3-8067-42FC-AB8E-7E6471A0B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FCAF7-7C8E-470D-B191-0A64C0EC6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34B9B-F9BC-49E7-863E-18FDE516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2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E70BB-8824-443C-AD8D-86FE4808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4D439-D72A-4529-A7BA-2151E59E2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CCEA1-B4DD-42A9-A609-8CA7C4AB5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E081C-B907-485E-8281-29D04559F7D9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B0155-462F-40A1-8FB4-E19F8A104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13F6D-3997-416D-B8F6-E9E4A0994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2D678-0E85-4C9B-BC84-E6424B46C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7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F83A00-BC1E-4221-BD9F-B8E8639C3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380" y="1030079"/>
            <a:ext cx="932394" cy="9323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83BD641-5A82-4636-BA7F-520BBDD574B9}"/>
              </a:ext>
            </a:extLst>
          </p:cNvPr>
          <p:cNvGrpSpPr/>
          <p:nvPr/>
        </p:nvGrpSpPr>
        <p:grpSpPr>
          <a:xfrm>
            <a:off x="464505" y="1375534"/>
            <a:ext cx="11461353" cy="3997515"/>
            <a:chOff x="15055" y="476629"/>
            <a:chExt cx="11461353" cy="399751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4AE436D-CFF3-4A18-86D3-5BD429325D47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526661" y="2128079"/>
              <a:ext cx="1385056" cy="1300921"/>
            </a:xfrm>
            <a:prstGeom prst="rect">
              <a:avLst/>
            </a:prstGeom>
          </p:spPr>
        </p:pic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5A67E149-D318-4C36-A143-404BD900A206}"/>
                </a:ext>
              </a:extLst>
            </p:cNvPr>
            <p:cNvSpPr/>
            <p:nvPr/>
          </p:nvSpPr>
          <p:spPr>
            <a:xfrm>
              <a:off x="4360985" y="618978"/>
              <a:ext cx="785884" cy="21834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DA9230DC-3C81-48E1-9791-0468CD35BBCB}"/>
                </a:ext>
              </a:extLst>
            </p:cNvPr>
            <p:cNvSpPr/>
            <p:nvPr/>
          </p:nvSpPr>
          <p:spPr>
            <a:xfrm>
              <a:off x="5972038" y="1484243"/>
              <a:ext cx="216727" cy="5091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Curved Right 12">
              <a:extLst>
                <a:ext uri="{FF2B5EF4-FFF2-40B4-BE49-F238E27FC236}">
                  <a16:creationId xmlns:a16="http://schemas.microsoft.com/office/drawing/2014/main" id="{88E4C97F-2BE4-49DD-A1BC-12E717A1AE93}"/>
                </a:ext>
              </a:extLst>
            </p:cNvPr>
            <p:cNvSpPr/>
            <p:nvPr/>
          </p:nvSpPr>
          <p:spPr>
            <a:xfrm>
              <a:off x="7013934" y="1993414"/>
              <a:ext cx="990379" cy="1783456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8C6685-4133-4C25-B450-0953FC9D03F5}"/>
                </a:ext>
              </a:extLst>
            </p:cNvPr>
            <p:cNvSpPr/>
            <p:nvPr/>
          </p:nvSpPr>
          <p:spPr>
            <a:xfrm>
              <a:off x="7509123" y="2690776"/>
              <a:ext cx="2801068" cy="48974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6020202030204" pitchFamily="34" charset="0"/>
                </a:rPr>
                <a:t>Biotransformation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050824D-D3E4-4BEA-9444-FF17CE0DB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0409" y="2935649"/>
              <a:ext cx="1538495" cy="1538495"/>
            </a:xfrm>
            <a:prstGeom prst="rect">
              <a:avLst/>
            </a:prstGeom>
          </p:spPr>
        </p:pic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8BA7CBF-B284-48A0-9F62-AB4D303F26AC}"/>
                </a:ext>
              </a:extLst>
            </p:cNvPr>
            <p:cNvSpPr/>
            <p:nvPr/>
          </p:nvSpPr>
          <p:spPr>
            <a:xfrm>
              <a:off x="10075640" y="1815614"/>
              <a:ext cx="1394129" cy="3556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6020202030204" pitchFamily="34" charset="0"/>
                </a:rPr>
                <a:t>Xylose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A7B4800-16A5-4345-8F78-FCF69538BF33}"/>
                </a:ext>
              </a:extLst>
            </p:cNvPr>
            <p:cNvSpPr/>
            <p:nvPr/>
          </p:nvSpPr>
          <p:spPr>
            <a:xfrm>
              <a:off x="10082279" y="3649533"/>
              <a:ext cx="1394129" cy="3556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6020202030204" pitchFamily="34" charset="0"/>
                </a:rPr>
                <a:t>Xylitol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93208AD-BD14-4FCE-B140-EBBE92F501A4}"/>
                </a:ext>
              </a:extLst>
            </p:cNvPr>
            <p:cNvSpPr/>
            <p:nvPr/>
          </p:nvSpPr>
          <p:spPr>
            <a:xfrm>
              <a:off x="15055" y="2192285"/>
              <a:ext cx="1487273" cy="63610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6020202030204" pitchFamily="34" charset="0"/>
                </a:rPr>
                <a:t>Medium Composition</a:t>
              </a:r>
            </a:p>
          </p:txBody>
        </p:sp>
        <p:sp>
          <p:nvSpPr>
            <p:cNvPr id="24" name="Flowchart: Terminator 23">
              <a:extLst>
                <a:ext uri="{FF2B5EF4-FFF2-40B4-BE49-F238E27FC236}">
                  <a16:creationId xmlns:a16="http://schemas.microsoft.com/office/drawing/2014/main" id="{5A6C62A2-349D-4C1A-8DFA-3F41EF45D3B8}"/>
                </a:ext>
              </a:extLst>
            </p:cNvPr>
            <p:cNvSpPr/>
            <p:nvPr/>
          </p:nvSpPr>
          <p:spPr>
            <a:xfrm>
              <a:off x="2637692" y="476629"/>
              <a:ext cx="1603513" cy="636105"/>
            </a:xfrm>
            <a:prstGeom prst="flowChartTerminator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latin typeface="Arial Narrow" panose="020B0606020202030204" pitchFamily="34" charset="0"/>
                </a:rPr>
                <a:t>Biodiesel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02ED2F-FE0F-4DFE-B9C5-B74A3D75E706}"/>
                </a:ext>
              </a:extLst>
            </p:cNvPr>
            <p:cNvSpPr txBox="1"/>
            <p:nvPr/>
          </p:nvSpPr>
          <p:spPr>
            <a:xfrm>
              <a:off x="5348820" y="1041825"/>
              <a:ext cx="162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Arial Narrow" panose="020B0606020202030204" pitchFamily="34" charset="0"/>
                </a:rPr>
                <a:t>Crude glycerol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5EA4F6E-BECB-4564-8D9A-4C489964A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9" b="8450"/>
            <a:stretch/>
          </p:blipFill>
          <p:spPr>
            <a:xfrm>
              <a:off x="8076734" y="900494"/>
              <a:ext cx="1920625" cy="178345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D4399D6-C0F0-459D-91A5-03E3F9D6D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588" y="1993263"/>
              <a:ext cx="1327266" cy="1187259"/>
            </a:xfrm>
            <a:prstGeom prst="rect">
              <a:avLst/>
            </a:prstGeom>
          </p:spPr>
        </p:pic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F68DF78-79E0-48C1-A1D2-6C079C97560B}"/>
                </a:ext>
              </a:extLst>
            </p:cNvPr>
            <p:cNvSpPr/>
            <p:nvPr/>
          </p:nvSpPr>
          <p:spPr>
            <a:xfrm>
              <a:off x="1881809" y="1866075"/>
              <a:ext cx="3265372" cy="1783457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dashDot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3099E75-5E63-4D30-A0CB-147847F6D75B}"/>
                </a:ext>
              </a:extLst>
            </p:cNvPr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0" t="1247" r="70303" b="57207"/>
            <a:stretch/>
          </p:blipFill>
          <p:spPr bwMode="auto">
            <a:xfrm>
              <a:off x="2002691" y="1840155"/>
              <a:ext cx="1323858" cy="1340367"/>
            </a:xfrm>
            <a:prstGeom prst="rect">
              <a:avLst/>
            </a:prstGeom>
            <a:noFill/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90FE22D-B1E6-4CCF-A368-D39E2304D96B}"/>
                </a:ext>
              </a:extLst>
            </p:cNvPr>
            <p:cNvSpPr/>
            <p:nvPr/>
          </p:nvSpPr>
          <p:spPr>
            <a:xfrm>
              <a:off x="2395097" y="3228197"/>
              <a:ext cx="2349169" cy="3412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6020202030204" pitchFamily="34" charset="0"/>
                </a:rPr>
                <a:t>Global optimization</a:t>
              </a: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816C1784-3512-4ED8-A553-84BD1721E686}"/>
                </a:ext>
              </a:extLst>
            </p:cNvPr>
            <p:cNvSpPr/>
            <p:nvPr/>
          </p:nvSpPr>
          <p:spPr>
            <a:xfrm>
              <a:off x="1562769" y="2491409"/>
              <a:ext cx="265595" cy="19936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D1ED3BF6-F462-44F2-9E16-1F021CF8F229}"/>
                </a:ext>
              </a:extLst>
            </p:cNvPr>
            <p:cNvSpPr/>
            <p:nvPr/>
          </p:nvSpPr>
          <p:spPr>
            <a:xfrm>
              <a:off x="5254621" y="2545769"/>
              <a:ext cx="211599" cy="19936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DBD541B-8AED-4AFE-A07B-05F2E0F885DF}"/>
                </a:ext>
              </a:extLst>
            </p:cNvPr>
            <p:cNvSpPr/>
            <p:nvPr/>
          </p:nvSpPr>
          <p:spPr>
            <a:xfrm>
              <a:off x="5026709" y="3628594"/>
              <a:ext cx="2482413" cy="49776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Y. </a:t>
              </a:r>
              <a:r>
                <a:rPr lang="en-US" b="1" i="1" dirty="0" err="1">
                  <a:solidFill>
                    <a:srgbClr val="FF0000"/>
                  </a:solidFill>
                  <a:latin typeface="Arial Narrow" panose="020B0606020202030204" pitchFamily="34" charset="0"/>
                </a:rPr>
                <a:t>lipolytica</a:t>
              </a:r>
              <a:endParaRPr lang="en-US" b="1" i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845864" y="224499"/>
            <a:ext cx="1873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Graphical </a:t>
            </a:r>
            <a:r>
              <a:rPr lang="en-GB" b="1" dirty="0" err="1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Abstrac</a:t>
            </a:r>
            <a:endParaRPr lang="en-GB" b="1" dirty="0"/>
          </a:p>
        </p:txBody>
      </p:sp>
      <p:sp>
        <p:nvSpPr>
          <p:cNvPr id="26" name="Rectangle 25"/>
          <p:cNvSpPr/>
          <p:nvPr/>
        </p:nvSpPr>
        <p:spPr>
          <a:xfrm>
            <a:off x="4826683" y="167920"/>
            <a:ext cx="1873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highlight>
                  <a:srgbClr val="FFFF00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Graphical Abstract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11067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Prabhu, Ashish</dc:creator>
  <cp:lastModifiedBy>Kumar, Vinod</cp:lastModifiedBy>
  <cp:revision>12</cp:revision>
  <dcterms:created xsi:type="dcterms:W3CDTF">2020-01-12T18:19:36Z</dcterms:created>
  <dcterms:modified xsi:type="dcterms:W3CDTF">2020-01-20T18:13:34Z</dcterms:modified>
</cp:coreProperties>
</file>